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328" r:id="rId3"/>
    <p:sldId id="2147470944" r:id="rId4"/>
    <p:sldId id="2147470909" r:id="rId5"/>
    <p:sldId id="2147470919" r:id="rId6"/>
    <p:sldId id="2147470940" r:id="rId7"/>
    <p:sldId id="2147470941" r:id="rId8"/>
    <p:sldId id="2147470948" r:id="rId9"/>
    <p:sldId id="2147470943" r:id="rId10"/>
    <p:sldId id="2147470945" r:id="rId11"/>
    <p:sldId id="2147470946" r:id="rId12"/>
    <p:sldId id="2147470958" r:id="rId13"/>
    <p:sldId id="2147470959" r:id="rId14"/>
    <p:sldId id="2147470949" r:id="rId15"/>
    <p:sldId id="2147470950" r:id="rId16"/>
    <p:sldId id="2147470952" r:id="rId17"/>
    <p:sldId id="2147470953" r:id="rId18"/>
    <p:sldId id="2147470955" r:id="rId19"/>
    <p:sldId id="2147470960" r:id="rId20"/>
    <p:sldId id="21474709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7A1482-3040-202F-7978-96021294112C}" v="20" dt="2025-09-01T19:48:34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8"/>
    <p:restoredTop sz="94681"/>
  </p:normalViewPr>
  <p:slideViewPr>
    <p:cSldViewPr snapToGrid="0">
      <p:cViewPr>
        <p:scale>
          <a:sx n="100" d="100"/>
          <a:sy n="100" d="100"/>
        </p:scale>
        <p:origin x="82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1E58-C8D9-4B41-B4A7-08503330CCB0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5D63E-31ED-4B34-A645-A2ECB5567DE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9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5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1C4E6-65AE-606F-ADB3-5F37D8C73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6ABC05-B766-7DD0-BA85-34A405D8B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BD3E14F-CD06-AE91-64C0-0AFCD8B3D8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38C2D-9553-0389-BA4B-BE2CF7824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5BB61-F228-32F1-CC42-CFAA4B723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8380DA-72EF-B670-2431-9E4B2C854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F7C0DD-DADB-E457-D45D-89E438F37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</a:t>
            </a:r>
            <a:r>
              <a:rPr lang="en-US" sz="12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contribute as evidence generators for WHO GDG or TAG (i.e.: South Africa long track record in public sector/academia or Wits innovation Hub, Ethiopia/EPHI):  “leap frogging” the in-country validation step</a:t>
            </a:r>
          </a:p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88F5D5-7E9F-C4AE-0ADF-2688C51BA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685D5-0238-54BA-ACAC-A67760F18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B7CD58-7B7B-C50E-FD6C-D10524144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C10EB8-3A12-59F0-7CC7-234A26DC4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B3A29B-1B77-3CA5-29F8-A6CC7ACCA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377D5-7A67-0498-6985-F5B0C582B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60B018-E08C-07CE-921A-6D59380D9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AA1695-11F7-09F6-33A2-8F350AFBF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DF27CF-6743-16A3-E323-3BFDFD260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7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BB860-193E-CC10-1E8D-9884C2C22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227C04-E8F1-4864-A28E-EB261687D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5ED992C-73FD-2E04-1062-30732F943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FAFD6C-78AC-7BAE-F62B-B8DF2EE73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8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2ECF7-275D-4E8A-5CB4-8905710CC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90375F-D728-4778-B180-A6ED65245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91B977C-ADBE-FA4E-B8A1-BF33CB229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F8E33-B9E4-BCB4-5C53-9180879B6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22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72BD-A754-68BE-BFF8-0E1252CA6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DBE1F1-CB92-5F77-68D4-5E4CD13FD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CC7144B-2259-346B-C7C3-7EE2E3E46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0DCA26-D4E3-E049-1B47-01422F175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40DDB25-FB62-CD1D-CF2F-CC1F7AE64F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2E746C89-5CE6-F7E7-72D5-FFA2B0FB02CA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Persistent TB </a:t>
            </a:r>
            <a:r>
              <a:rPr lang="fr-CH" altLang="en-US" sz="1200" err="1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Dx</a:t>
            </a:r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 gap vs  a </a:t>
            </a:r>
            <a:r>
              <a:rPr lang="fr-CH" altLang="en-US" sz="1200" err="1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diversified</a:t>
            </a:r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 pipeline of new tests about to </a:t>
            </a:r>
            <a:r>
              <a:rPr lang="fr-CH" altLang="en-US" sz="1200" err="1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reach</a:t>
            </a:r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 marketing stage. </a:t>
            </a:r>
          </a:p>
          <a:p>
            <a:pPr eaLnBrk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C6B67-8DA4-AAE1-C920-D70C6BA5E814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AFEAE2-5CDC-4806-836B-A2E1858534AF}" type="slidenum">
              <a:rPr lang="en-ZA" kern="0">
                <a:solidFill>
                  <a:srgbClr val="000000"/>
                </a:solidFill>
                <a:latin typeface="Apto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ZA"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E2FFB-889E-7C24-DB83-E3424ECC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20819BD-6101-DDC3-E689-9EA2FC0567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D2C505AE-A744-959E-3F58-7EA18272EC9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Persistent TB </a:t>
            </a:r>
            <a:r>
              <a:rPr lang="fr-CH" altLang="en-US" sz="1200" err="1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Dx</a:t>
            </a:r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 gap vs  a </a:t>
            </a:r>
            <a:r>
              <a:rPr lang="fr-CH" altLang="en-US" sz="1200" err="1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diversified</a:t>
            </a:r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 pipeline of new tests about to </a:t>
            </a:r>
            <a:r>
              <a:rPr lang="fr-CH" altLang="en-US" sz="1200" err="1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reach</a:t>
            </a:r>
            <a:r>
              <a:rPr lang="fr-CH" altLang="en-US" sz="1200">
                <a:solidFill>
                  <a:srgbClr val="000000"/>
                </a:solidFill>
                <a:latin typeface="Calibri" panose="020F0502020204030204" pitchFamily="34" charset="0"/>
                <a:cs typeface="Poppins Medium" panose="00000600000000000000" pitchFamily="2" charset="0"/>
              </a:rPr>
              <a:t> marketing stage. </a:t>
            </a:r>
          </a:p>
          <a:p>
            <a:pPr eaLnBrk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3E31A-1357-735D-E62C-451422520423}"/>
              </a:ext>
            </a:extLst>
          </p:cNvPr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cap="flat">
            <a:noFill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AFEAE2-5CDC-4806-836B-A2E1858534AF}" type="slidenum">
              <a:rPr lang="en-ZA" kern="0">
                <a:solidFill>
                  <a:srgbClr val="000000"/>
                </a:solidFill>
                <a:latin typeface="Apto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ZA" sz="12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6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EB60D-364F-EF8C-B943-9B6DAEA61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77B546-B4D4-1D15-E388-264CCA983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A5B95E-DA4A-5D26-0496-05BFEE426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1E74D7-799A-0B65-A38F-7E623217A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1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57B1A-9CAB-B922-B8BB-471306D37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0A318B7-09A6-C346-6999-131A006AE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CC9CA9E-51BE-A4E1-1C85-018433E66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0536DD-6A91-78AE-91EF-9D834A038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0BBC6-E339-6351-951D-F81966966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070636-2BD1-12A8-40C0-6F372D3D0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6A1A83C-0928-FF24-9E5D-8FBB28EE5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8C38B3-BECA-9B39-7799-5305DFE3A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3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54702-76AA-31C1-2E03-B975FE13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60E256-AB02-6411-433A-D82031166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2A706D7-3E1A-9F63-E25C-BD5574ADC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178800-9B0A-8C19-07BF-E178EB8BB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3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82B8B-902B-1495-BCAD-DD8689FAD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74A7E32-EBED-B46A-EC2B-14D7E7F2DA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96B3438-0184-99AC-D2D6-F1CA8A31C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err="1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</a:t>
            </a:r>
            <a:r>
              <a:rPr lang="en-US" sz="120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contribute as evidence generators for WHO GDG or TAG (i.e.: South Africa long track record in public sector/academia or Wits innovation Hub, Ethiopia/EPHI):  “leap frogging” the in-country validation step</a:t>
            </a:r>
          </a:p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F30599-B78D-8A11-43C7-A07A4E513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2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BEFE6-AF09-6967-8C18-092A8F7C1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ADBD5EF-22CC-2216-EFA7-20413E0ED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B78E98-D2FF-FAC5-89DA-C38964C15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23213-45DA-5489-1009-8A768170A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0883-5123-0949-AE73-1E3FCF2B5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010FE-3997-3F53-E2AB-3EBD4E01C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98DCAB-486C-FD1A-EBE0-BA5AB3AD7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7E75EC-C885-CCC1-464E-B9C3E728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BA27ED-6B96-D550-16FC-1A693A2F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84669D-FA63-B2CF-B761-07603B50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BE3C2-A77B-ADAA-8963-50B79972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430E24-C817-095A-6B24-63E3E0534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F6C2B-DED1-8DC7-5EE7-9B3B84E2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E9DAAB-05A6-58BA-38F3-5A278F6A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77D76E-4719-BF59-E03C-D0946545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FA12FB-C920-B746-35C6-98EA744A3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BF1BBC-DDD7-532F-238F-A04B98A4E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7F6396-7395-69D5-FC04-9BB5C954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C8D36-5AE0-E97C-E790-B1EF1576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301EB0-68B2-AD1A-89D2-41A16C58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A90F4-60B4-F031-4302-7E866765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75C179-6EFE-FBF9-F183-115B2C8B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C735AC-5888-E802-588F-34C8DF30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FEC50E-36D3-0887-3914-F3937750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FD9B97-1825-2AE4-6F9A-E9D7C643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6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D4674-BFD6-5CDD-B528-9C02695C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82EF8-D892-F97A-1827-4EEFC732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3642F8-44EF-5C5D-0B9B-84B3359F4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14DA06-5698-A0D1-F696-1061B2EA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784051-D666-9B05-24CC-6CB93F5E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1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AD647-3F15-1E5D-C8F6-FD2938B0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5D0A55-CC7E-0087-0B01-0353ACEE6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431F03-CC09-4968-6DD1-FEDDF0735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1791D6-F96F-3304-CD60-27435AD1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877FB-2C70-2E32-89DE-27BF3B2C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F32E0B-F389-5B61-D106-EC7C09304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9622B2-2A38-17E4-9030-8FFD2E33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FB146A-B721-7321-70FF-282D4731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25EEC6-9252-19AD-88AB-5A74A2B87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2BD1B0-CC0E-095F-0801-A795FD78B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20C4FC-35C4-25DD-90DF-7D15F738B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B453E56-828A-1A70-3DF5-60249030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FBC897-74F2-B7F4-D153-136377B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11B12E-B624-E4AF-346D-E13AAF82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5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8A2C4-50FC-CB0C-AC4F-1F0864CB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5361B1-219F-FEC5-F6F0-DE858F31D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9F1458-E36C-7110-BC55-21B794B9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695FD8-3A06-3BBA-5B51-80E0B0E4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6CBC27-3502-5DFE-5166-CBF7054C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342248-341A-426C-FE9E-5661DDF2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E5237D-8D8A-8C68-F6F0-AD66A52B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A496B-CCEE-7FFA-C8B1-D4AD3728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E49D8A-85FA-E785-AD9D-F94786D8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FE7525-A45F-C6C2-68CC-3DEB412D8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913E2E-44A9-15A5-9757-A21DC7CB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4470EA-5538-0827-E7BE-1B64DB25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A1BFAC-75E5-827D-C66D-C82A1373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6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5EE3F-33FD-63AC-A7C8-B0EAB025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00A726-2A71-7D09-7398-8ED87E057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E74A95-6300-8A3F-774C-624160860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8324A9-BBD5-1C04-ECDD-FC6EB7C74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64AB07-24C4-D1FD-1854-AD082CAB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EDAC5D-BE7B-D0A3-0823-D1392F1C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F055DC-7165-E18F-51B8-99E16408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B5F5FD-293F-AC47-0CB3-D67300B58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78CAA1-E97C-5205-B627-577E2C418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7341FB-B681-4BDE-AF79-71DDF9D5B66C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C419DB-5049-9D57-4C03-BF1DB3F12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30138-A82E-189A-3036-B9C0E80B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9911E-E78E-4084-B8F7-62DEFD6F95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3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pharmacyboardkeny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ims.pharmacyboardkenya.org/" TargetMode="External"/><Relationship Id="rId4" Type="http://schemas.openxmlformats.org/officeDocument/2006/relationships/hyperlink" Target="https://web.pharmacyboardkenya.org/download/guidelines-on-reliance-mechanisms-for-marketing-authorization-of-health-products-and-technologies-in-kenya/?wpdmdl=11610&amp;refresh=6833e234df555174823070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dient Background">
            <a:extLst>
              <a:ext uri="{FF2B5EF4-FFF2-40B4-BE49-F238E27FC236}">
                <a16:creationId xmlns:a16="http://schemas.microsoft.com/office/drawing/2014/main" id="{1DB6F746-9578-08A2-0D72-1692B956C1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11321"/>
              </a:gs>
              <a:gs pos="0">
                <a:srgbClr val="0E254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Dotted Map">
            <a:extLst>
              <a:ext uri="{FF2B5EF4-FFF2-40B4-BE49-F238E27FC236}">
                <a16:creationId xmlns:a16="http://schemas.microsoft.com/office/drawing/2014/main" id="{61F44F60-EFF6-0D27-33DC-399C0F3C78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8354" r="7209"/>
          <a:stretch/>
        </p:blipFill>
        <p:spPr>
          <a:xfrm>
            <a:off x="-189186" y="103094"/>
            <a:ext cx="12192000" cy="6651811"/>
          </a:xfrm>
          <a:prstGeom prst="rect">
            <a:avLst/>
          </a:prstGeom>
        </p:spPr>
      </p:pic>
      <p:grpSp>
        <p:nvGrpSpPr>
          <p:cNvPr id="7" name="Presentation title group">
            <a:extLst>
              <a:ext uri="{FF2B5EF4-FFF2-40B4-BE49-F238E27FC236}">
                <a16:creationId xmlns:a16="http://schemas.microsoft.com/office/drawing/2014/main" id="{701DDA2E-7E71-BAFE-0179-28A8B2921A1C}"/>
              </a:ext>
            </a:extLst>
          </p:cNvPr>
          <p:cNvGrpSpPr/>
          <p:nvPr/>
        </p:nvGrpSpPr>
        <p:grpSpPr>
          <a:xfrm>
            <a:off x="731060" y="2035810"/>
            <a:ext cx="5364941" cy="2420568"/>
            <a:chOff x="1833312" y="1852462"/>
            <a:chExt cx="4372132" cy="1155210"/>
          </a:xfrm>
        </p:grpSpPr>
        <p:sp>
          <p:nvSpPr>
            <p:cNvPr id="8" name="Vertical Line">
              <a:extLst>
                <a:ext uri="{FF2B5EF4-FFF2-40B4-BE49-F238E27FC236}">
                  <a16:creationId xmlns:a16="http://schemas.microsoft.com/office/drawing/2014/main" id="{81D6C544-A66B-9EA3-92A2-207AE572987A}"/>
                </a:ext>
              </a:extLst>
            </p:cNvPr>
            <p:cNvSpPr/>
            <p:nvPr/>
          </p:nvSpPr>
          <p:spPr>
            <a:xfrm>
              <a:off x="1833312" y="1852462"/>
              <a:ext cx="37258" cy="403888"/>
            </a:xfrm>
            <a:prstGeom prst="rect">
              <a:avLst/>
            </a:prstGeom>
            <a:gradFill flip="none" rotWithShape="1">
              <a:gsLst>
                <a:gs pos="100000">
                  <a:srgbClr val="A0703D"/>
                </a:gs>
                <a:gs pos="0">
                  <a:srgbClr val="E6B77B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itle">
              <a:extLst>
                <a:ext uri="{FF2B5EF4-FFF2-40B4-BE49-F238E27FC236}">
                  <a16:creationId xmlns:a16="http://schemas.microsoft.com/office/drawing/2014/main" id="{4B36C189-1336-D926-44DA-5DB2AD5C92B0}"/>
                </a:ext>
              </a:extLst>
            </p:cNvPr>
            <p:cNvSpPr txBox="1"/>
            <p:nvPr/>
          </p:nvSpPr>
          <p:spPr>
            <a:xfrm>
              <a:off x="1939464" y="1852462"/>
              <a:ext cx="4265980" cy="866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Poppins" pitchFamily="2" charset="77"/>
                  <a:cs typeface="Poppins" pitchFamily="2" charset="77"/>
                </a:rPr>
                <a:t>Critical Path Analysis for New TB diagnostics in Kenya</a:t>
              </a:r>
            </a:p>
            <a:p>
              <a:endParaRPr lang="en-US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  <a:p>
              <a:endParaRPr lang="en-US" sz="2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10" name="Subtitle">
              <a:extLst>
                <a:ext uri="{FF2B5EF4-FFF2-40B4-BE49-F238E27FC236}">
                  <a16:creationId xmlns:a16="http://schemas.microsoft.com/office/drawing/2014/main" id="{DFAB23BD-9078-68EE-1226-95D2BD706919}"/>
                </a:ext>
              </a:extLst>
            </p:cNvPr>
            <p:cNvSpPr txBox="1"/>
            <p:nvPr/>
          </p:nvSpPr>
          <p:spPr>
            <a:xfrm>
              <a:off x="1899105" y="2865989"/>
              <a:ext cx="4079199" cy="14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endParaRPr lang="en-US" sz="110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endParaRPr>
            </a:p>
          </p:txBody>
        </p:sp>
      </p:grpSp>
      <p:sp>
        <p:nvSpPr>
          <p:cNvPr id="21" name="Gold shape border top left">
            <a:extLst>
              <a:ext uri="{FF2B5EF4-FFF2-40B4-BE49-F238E27FC236}">
                <a16:creationId xmlns:a16="http://schemas.microsoft.com/office/drawing/2014/main" id="{A823B4F6-96EC-884D-F018-17F68C390AEA}"/>
              </a:ext>
            </a:extLst>
          </p:cNvPr>
          <p:cNvSpPr/>
          <p:nvPr/>
        </p:nvSpPr>
        <p:spPr>
          <a:xfrm rot="10800000" flipH="1">
            <a:off x="7403063" y="494167"/>
            <a:ext cx="3151206" cy="2259956"/>
          </a:xfrm>
          <a:custGeom>
            <a:avLst/>
            <a:gdLst>
              <a:gd name="connsiteX0" fmla="*/ 0 w 2248381"/>
              <a:gd name="connsiteY0" fmla="*/ 0 h 2248381"/>
              <a:gd name="connsiteX1" fmla="*/ 41190 w 2248381"/>
              <a:gd name="connsiteY1" fmla="*/ 0 h 2248381"/>
              <a:gd name="connsiteX2" fmla="*/ 41190 w 2248381"/>
              <a:gd name="connsiteY2" fmla="*/ 2207191 h 2248381"/>
              <a:gd name="connsiteX3" fmla="*/ 2248381 w 2248381"/>
              <a:gd name="connsiteY3" fmla="*/ 2207191 h 2248381"/>
              <a:gd name="connsiteX4" fmla="*/ 2248381 w 2248381"/>
              <a:gd name="connsiteY4" fmla="*/ 2248381 h 2248381"/>
              <a:gd name="connsiteX5" fmla="*/ 0 w 2248381"/>
              <a:gd name="connsiteY5" fmla="*/ 2248381 h 2248381"/>
              <a:gd name="connsiteX6" fmla="*/ 0 w 2248381"/>
              <a:gd name="connsiteY6" fmla="*/ 0 h 2248381"/>
              <a:gd name="connsiteX0" fmla="*/ 0 w 3151206"/>
              <a:gd name="connsiteY0" fmla="*/ 0 h 2259956"/>
              <a:gd name="connsiteX1" fmla="*/ 944015 w 3151206"/>
              <a:gd name="connsiteY1" fmla="*/ 11575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  <a:gd name="connsiteX0" fmla="*/ 0 w 3151206"/>
              <a:gd name="connsiteY0" fmla="*/ 23149 h 2283105"/>
              <a:gd name="connsiteX1" fmla="*/ 64339 w 3151206"/>
              <a:gd name="connsiteY1" fmla="*/ 0 h 2283105"/>
              <a:gd name="connsiteX2" fmla="*/ 944015 w 3151206"/>
              <a:gd name="connsiteY2" fmla="*/ 2241915 h 2283105"/>
              <a:gd name="connsiteX3" fmla="*/ 3151206 w 3151206"/>
              <a:gd name="connsiteY3" fmla="*/ 2241915 h 2283105"/>
              <a:gd name="connsiteX4" fmla="*/ 3151206 w 3151206"/>
              <a:gd name="connsiteY4" fmla="*/ 2283105 h 2283105"/>
              <a:gd name="connsiteX5" fmla="*/ 902825 w 3151206"/>
              <a:gd name="connsiteY5" fmla="*/ 2283105 h 2283105"/>
              <a:gd name="connsiteX6" fmla="*/ 0 w 3151206"/>
              <a:gd name="connsiteY6" fmla="*/ 23149 h 2283105"/>
              <a:gd name="connsiteX0" fmla="*/ 0 w 3151206"/>
              <a:gd name="connsiteY0" fmla="*/ 0 h 2259956"/>
              <a:gd name="connsiteX1" fmla="*/ 46526 w 3151206"/>
              <a:gd name="connsiteY1" fmla="*/ 12477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  <a:gd name="connsiteX0" fmla="*/ 0 w 3151206"/>
              <a:gd name="connsiteY0" fmla="*/ 0 h 2259956"/>
              <a:gd name="connsiteX1" fmla="*/ 189030 w 3151206"/>
              <a:gd name="connsiteY1" fmla="*/ 42165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  <a:gd name="connsiteX0" fmla="*/ 0 w 3151206"/>
              <a:gd name="connsiteY0" fmla="*/ 0 h 2259956"/>
              <a:gd name="connsiteX1" fmla="*/ 58401 w 3151206"/>
              <a:gd name="connsiteY1" fmla="*/ 602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1206" h="2259956">
                <a:moveTo>
                  <a:pt x="0" y="0"/>
                </a:moveTo>
                <a:lnTo>
                  <a:pt x="58401" y="602"/>
                </a:lnTo>
                <a:lnTo>
                  <a:pt x="944015" y="2218766"/>
                </a:lnTo>
                <a:lnTo>
                  <a:pt x="3151206" y="2218766"/>
                </a:lnTo>
                <a:lnTo>
                  <a:pt x="3151206" y="2259956"/>
                </a:lnTo>
                <a:lnTo>
                  <a:pt x="902825" y="225995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0703D"/>
              </a:gs>
              <a:gs pos="100000">
                <a:srgbClr val="E6B77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ld shape border bottom right">
            <a:extLst>
              <a:ext uri="{FF2B5EF4-FFF2-40B4-BE49-F238E27FC236}">
                <a16:creationId xmlns:a16="http://schemas.microsoft.com/office/drawing/2014/main" id="{44E50FD2-9272-8365-5307-C58EECBBF185}"/>
              </a:ext>
            </a:extLst>
          </p:cNvPr>
          <p:cNvSpPr/>
          <p:nvPr/>
        </p:nvSpPr>
        <p:spPr>
          <a:xfrm flipH="1">
            <a:off x="8369584" y="4103877"/>
            <a:ext cx="3151206" cy="2259956"/>
          </a:xfrm>
          <a:custGeom>
            <a:avLst/>
            <a:gdLst>
              <a:gd name="connsiteX0" fmla="*/ 0 w 2248381"/>
              <a:gd name="connsiteY0" fmla="*/ 0 h 2248381"/>
              <a:gd name="connsiteX1" fmla="*/ 41190 w 2248381"/>
              <a:gd name="connsiteY1" fmla="*/ 0 h 2248381"/>
              <a:gd name="connsiteX2" fmla="*/ 41190 w 2248381"/>
              <a:gd name="connsiteY2" fmla="*/ 2207191 h 2248381"/>
              <a:gd name="connsiteX3" fmla="*/ 2248381 w 2248381"/>
              <a:gd name="connsiteY3" fmla="*/ 2207191 h 2248381"/>
              <a:gd name="connsiteX4" fmla="*/ 2248381 w 2248381"/>
              <a:gd name="connsiteY4" fmla="*/ 2248381 h 2248381"/>
              <a:gd name="connsiteX5" fmla="*/ 0 w 2248381"/>
              <a:gd name="connsiteY5" fmla="*/ 2248381 h 2248381"/>
              <a:gd name="connsiteX6" fmla="*/ 0 w 2248381"/>
              <a:gd name="connsiteY6" fmla="*/ 0 h 2248381"/>
              <a:gd name="connsiteX0" fmla="*/ 0 w 3151206"/>
              <a:gd name="connsiteY0" fmla="*/ 0 h 2259956"/>
              <a:gd name="connsiteX1" fmla="*/ 944015 w 3151206"/>
              <a:gd name="connsiteY1" fmla="*/ 11575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  <a:gd name="connsiteX0" fmla="*/ 0 w 3151206"/>
              <a:gd name="connsiteY0" fmla="*/ 23149 h 2283105"/>
              <a:gd name="connsiteX1" fmla="*/ 64339 w 3151206"/>
              <a:gd name="connsiteY1" fmla="*/ 0 h 2283105"/>
              <a:gd name="connsiteX2" fmla="*/ 944015 w 3151206"/>
              <a:gd name="connsiteY2" fmla="*/ 2241915 h 2283105"/>
              <a:gd name="connsiteX3" fmla="*/ 3151206 w 3151206"/>
              <a:gd name="connsiteY3" fmla="*/ 2241915 h 2283105"/>
              <a:gd name="connsiteX4" fmla="*/ 3151206 w 3151206"/>
              <a:gd name="connsiteY4" fmla="*/ 2283105 h 2283105"/>
              <a:gd name="connsiteX5" fmla="*/ 902825 w 3151206"/>
              <a:gd name="connsiteY5" fmla="*/ 2283105 h 2283105"/>
              <a:gd name="connsiteX6" fmla="*/ 0 w 3151206"/>
              <a:gd name="connsiteY6" fmla="*/ 23149 h 2283105"/>
              <a:gd name="connsiteX0" fmla="*/ 0 w 3151206"/>
              <a:gd name="connsiteY0" fmla="*/ 0 h 2259956"/>
              <a:gd name="connsiteX1" fmla="*/ 46526 w 3151206"/>
              <a:gd name="connsiteY1" fmla="*/ 12477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  <a:gd name="connsiteX0" fmla="*/ 0 w 3151206"/>
              <a:gd name="connsiteY0" fmla="*/ 0 h 2259956"/>
              <a:gd name="connsiteX1" fmla="*/ 189030 w 3151206"/>
              <a:gd name="connsiteY1" fmla="*/ 42165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  <a:gd name="connsiteX0" fmla="*/ 0 w 3151206"/>
              <a:gd name="connsiteY0" fmla="*/ 0 h 2259956"/>
              <a:gd name="connsiteX1" fmla="*/ 58401 w 3151206"/>
              <a:gd name="connsiteY1" fmla="*/ 602 h 2259956"/>
              <a:gd name="connsiteX2" fmla="*/ 944015 w 3151206"/>
              <a:gd name="connsiteY2" fmla="*/ 2218766 h 2259956"/>
              <a:gd name="connsiteX3" fmla="*/ 3151206 w 3151206"/>
              <a:gd name="connsiteY3" fmla="*/ 2218766 h 2259956"/>
              <a:gd name="connsiteX4" fmla="*/ 3151206 w 3151206"/>
              <a:gd name="connsiteY4" fmla="*/ 2259956 h 2259956"/>
              <a:gd name="connsiteX5" fmla="*/ 902825 w 3151206"/>
              <a:gd name="connsiteY5" fmla="*/ 2259956 h 2259956"/>
              <a:gd name="connsiteX6" fmla="*/ 0 w 3151206"/>
              <a:gd name="connsiteY6" fmla="*/ 0 h 22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1206" h="2259956">
                <a:moveTo>
                  <a:pt x="0" y="0"/>
                </a:moveTo>
                <a:lnTo>
                  <a:pt x="58401" y="602"/>
                </a:lnTo>
                <a:lnTo>
                  <a:pt x="944015" y="2218766"/>
                </a:lnTo>
                <a:lnTo>
                  <a:pt x="3151206" y="2218766"/>
                </a:lnTo>
                <a:lnTo>
                  <a:pt x="3151206" y="2259956"/>
                </a:lnTo>
                <a:lnTo>
                  <a:pt x="902825" y="225995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0703D"/>
              </a:gs>
              <a:gs pos="100000">
                <a:srgbClr val="E6B77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0E4F8C79-08DA-CBA8-75E7-291F69C82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22" y="508701"/>
            <a:ext cx="2358081" cy="55021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37EFD09-0950-1EA6-7456-B35C494D7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544" y="1647838"/>
            <a:ext cx="4860300" cy="3923743"/>
          </a:xfrm>
          <a:prstGeom prst="rect">
            <a:avLst/>
          </a:prstGeom>
        </p:spPr>
      </p:pic>
      <p:sp>
        <p:nvSpPr>
          <p:cNvPr id="4" name="Presenter name background">
            <a:extLst>
              <a:ext uri="{FF2B5EF4-FFF2-40B4-BE49-F238E27FC236}">
                <a16:creationId xmlns:a16="http://schemas.microsoft.com/office/drawing/2014/main" id="{0A708456-BE9B-EB6D-4A8B-850A82B2D300}"/>
              </a:ext>
            </a:extLst>
          </p:cNvPr>
          <p:cNvSpPr/>
          <p:nvPr/>
        </p:nvSpPr>
        <p:spPr>
          <a:xfrm flipV="1">
            <a:off x="-3559" y="4988541"/>
            <a:ext cx="4480141" cy="1269577"/>
          </a:xfrm>
          <a:custGeom>
            <a:avLst/>
            <a:gdLst>
              <a:gd name="connsiteX0" fmla="*/ 3981125 w 4480141"/>
              <a:gd name="connsiteY0" fmla="*/ 1268927 h 1269577"/>
              <a:gd name="connsiteX1" fmla="*/ 4480141 w 4480141"/>
              <a:gd name="connsiteY1" fmla="*/ 1268927 h 1269577"/>
              <a:gd name="connsiteX2" fmla="*/ 3981125 w 4480141"/>
              <a:gd name="connsiteY2" fmla="*/ 0 h 1269577"/>
              <a:gd name="connsiteX3" fmla="*/ 0 w 4480141"/>
              <a:gd name="connsiteY3" fmla="*/ 1269577 h 1269577"/>
              <a:gd name="connsiteX4" fmla="*/ 1549701 w 4480141"/>
              <a:gd name="connsiteY4" fmla="*/ 1269577 h 1269577"/>
              <a:gd name="connsiteX5" fmla="*/ 2431423 w 4480141"/>
              <a:gd name="connsiteY5" fmla="*/ 1269577 h 1269577"/>
              <a:gd name="connsiteX6" fmla="*/ 3981124 w 4480141"/>
              <a:gd name="connsiteY6" fmla="*/ 1269577 h 1269577"/>
              <a:gd name="connsiteX7" fmla="*/ 3981124 w 4480141"/>
              <a:gd name="connsiteY7" fmla="*/ 651 h 1269577"/>
              <a:gd name="connsiteX8" fmla="*/ 2431679 w 4480141"/>
              <a:gd name="connsiteY8" fmla="*/ 651 h 1269577"/>
              <a:gd name="connsiteX9" fmla="*/ 2431424 w 4480141"/>
              <a:gd name="connsiteY9" fmla="*/ 0 h 1269577"/>
              <a:gd name="connsiteX10" fmla="*/ 2431424 w 4480141"/>
              <a:gd name="connsiteY10" fmla="*/ 651 h 1269577"/>
              <a:gd name="connsiteX11" fmla="*/ 2431423 w 4480141"/>
              <a:gd name="connsiteY11" fmla="*/ 651 h 1269577"/>
              <a:gd name="connsiteX12" fmla="*/ 1549701 w 4480141"/>
              <a:gd name="connsiteY12" fmla="*/ 651 h 1269577"/>
              <a:gd name="connsiteX13" fmla="*/ 0 w 4480141"/>
              <a:gd name="connsiteY13" fmla="*/ 651 h 12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80141" h="1269577">
                <a:moveTo>
                  <a:pt x="3981125" y="1268927"/>
                </a:moveTo>
                <a:lnTo>
                  <a:pt x="4480141" y="1268927"/>
                </a:lnTo>
                <a:lnTo>
                  <a:pt x="3981125" y="0"/>
                </a:lnTo>
                <a:close/>
                <a:moveTo>
                  <a:pt x="0" y="1269577"/>
                </a:moveTo>
                <a:lnTo>
                  <a:pt x="1549701" y="1269577"/>
                </a:lnTo>
                <a:lnTo>
                  <a:pt x="2431423" y="1269577"/>
                </a:lnTo>
                <a:lnTo>
                  <a:pt x="3981124" y="1269577"/>
                </a:lnTo>
                <a:lnTo>
                  <a:pt x="3981124" y="651"/>
                </a:lnTo>
                <a:lnTo>
                  <a:pt x="2431679" y="651"/>
                </a:lnTo>
                <a:lnTo>
                  <a:pt x="2431424" y="0"/>
                </a:lnTo>
                <a:lnTo>
                  <a:pt x="2431424" y="651"/>
                </a:lnTo>
                <a:lnTo>
                  <a:pt x="2431423" y="651"/>
                </a:lnTo>
                <a:lnTo>
                  <a:pt x="1549701" y="651"/>
                </a:lnTo>
                <a:lnTo>
                  <a:pt x="0" y="651"/>
                </a:lnTo>
                <a:close/>
              </a:path>
            </a:pathLst>
          </a:custGeom>
          <a:solidFill>
            <a:srgbClr val="011321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08AB971F-995F-A9F8-1A76-867D64B9A031}"/>
              </a:ext>
            </a:extLst>
          </p:cNvPr>
          <p:cNvSpPr txBox="1"/>
          <p:nvPr/>
        </p:nvSpPr>
        <p:spPr>
          <a:xfrm>
            <a:off x="889854" y="5387828"/>
            <a:ext cx="1270250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July 2025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C2F5B096-2A00-D849-D430-F324713BA7E0}"/>
              </a:ext>
            </a:extLst>
          </p:cNvPr>
          <p:cNvSpPr txBox="1"/>
          <p:nvPr/>
        </p:nvSpPr>
        <p:spPr>
          <a:xfrm>
            <a:off x="8059117" y="5922352"/>
            <a:ext cx="2495152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95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Photo credit: pexels.com</a:t>
            </a:r>
          </a:p>
        </p:txBody>
      </p:sp>
    </p:spTree>
    <p:extLst>
      <p:ext uri="{BB962C8B-B14F-4D97-AF65-F5344CB8AC3E}">
        <p14:creationId xmlns:p14="http://schemas.microsoft.com/office/powerpoint/2010/main" val="49980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F6872-91FE-6D10-16B3-7129D14D4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6F0F9F-65E5-B7BB-983F-A0969933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7968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94E219E5-D733-3B5E-7E18-A78CE1723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3" y="359678"/>
            <a:ext cx="2358081" cy="550219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A6AF3DB2-8C2F-BEC6-F451-3EAEB49DD4E4}"/>
              </a:ext>
            </a:extLst>
          </p:cNvPr>
          <p:cNvSpPr txBox="1"/>
          <p:nvPr/>
        </p:nvSpPr>
        <p:spPr>
          <a:xfrm>
            <a:off x="2210731" y="3025895"/>
            <a:ext cx="7514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latin typeface="Poppins Medium" pitchFamily="2" charset="77"/>
                <a:cs typeface="Poppins Medium" pitchFamily="2" charset="77"/>
              </a:rPr>
              <a:t>K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ey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 findings</a:t>
            </a:r>
            <a:endParaRPr lang="en-US" sz="4000">
              <a:latin typeface="Poppins Medium" pitchFamily="2" charset="77"/>
              <a:cs typeface="Poppins Medium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atin typeface="Poppins Medium" pitchFamily="2" charset="77"/>
                <a:cs typeface="Poppins Medium" pitchFamily="2" charset="77"/>
              </a:rPr>
              <a:t>Procurement and supply chain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3" name="Vertical Line">
            <a:extLst>
              <a:ext uri="{FF2B5EF4-FFF2-40B4-BE49-F238E27FC236}">
                <a16:creationId xmlns:a16="http://schemas.microsoft.com/office/drawing/2014/main" id="{81E884E0-0AF8-5B9C-B7C4-505FF7565E9F}"/>
              </a:ext>
            </a:extLst>
          </p:cNvPr>
          <p:cNvSpPr/>
          <p:nvPr/>
        </p:nvSpPr>
        <p:spPr>
          <a:xfrm rot="5400000" flipH="1">
            <a:off x="5945637" y="2952640"/>
            <a:ext cx="45085" cy="302006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40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97049-35BC-D26D-ABCB-C6095DA55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F034537C-692A-95F1-F4D4-AE46B8CB53BD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4E793E1-35EB-33BE-3B5B-43C3FFAC7E87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>
                <a:latin typeface="Poppins Medium" panose="00000600000000000000" pitchFamily="2" charset="0"/>
                <a:cs typeface="Poppins Medium" panose="00000600000000000000" pitchFamily="2" charset="0"/>
              </a:rPr>
              <a:t>Procurement and supply chain 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considerations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F635746-42F6-E35F-5527-5F5624BC7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526796"/>
              </p:ext>
            </p:extLst>
          </p:nvPr>
        </p:nvGraphicFramePr>
        <p:xfrm>
          <a:off x="715617" y="1336408"/>
          <a:ext cx="11039061" cy="4468971"/>
        </p:xfrm>
        <a:graphic>
          <a:graphicData uri="http://schemas.openxmlformats.org/drawingml/2006/table">
            <a:tbl>
              <a:tblPr firstRow="1" firstCol="1" bandRow="1"/>
              <a:tblGrid>
                <a:gridCol w="4982818">
                  <a:extLst>
                    <a:ext uri="{9D8B030D-6E8A-4147-A177-3AD203B41FA5}">
                      <a16:colId xmlns:a16="http://schemas.microsoft.com/office/drawing/2014/main" val="886775590"/>
                    </a:ext>
                  </a:extLst>
                </a:gridCol>
                <a:gridCol w="6056243">
                  <a:extLst>
                    <a:ext uri="{9D8B030D-6E8A-4147-A177-3AD203B41FA5}">
                      <a16:colId xmlns:a16="http://schemas.microsoft.com/office/drawing/2014/main" val="2833164932"/>
                    </a:ext>
                  </a:extLst>
                </a:gridCol>
              </a:tblGrid>
              <a:tr h="3236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Procurement and Supply Chain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0961403"/>
                  </a:ext>
                </a:extLst>
              </a:tr>
              <a:tr h="420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Guiding documents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Procurement and Asset Disposal Regulations 2020, </a:t>
                      </a:r>
                      <a:r>
                        <a:rPr lang="en-GB" sz="16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Regulation 71 (head of the user department must submit a requisition to the head of the procurement function with supporting documentation, including feasibility studies)</a:t>
                      </a:r>
                      <a:endParaRPr lang="en-US" sz="1600" b="0" i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13796"/>
                  </a:ext>
                </a:extLst>
              </a:tr>
              <a:tr h="612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Estimated timelines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 of the procurement application should take a maximum of </a:t>
                      </a:r>
                      <a:r>
                        <a:rPr lang="en-CA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days</a:t>
                      </a:r>
                      <a:r>
                        <a:rPr lang="en-CA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filing. 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procurement process in total can take </a:t>
                      </a:r>
                      <a:r>
                        <a:rPr lang="en-GB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6-9 months 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the 30 days aforementioned. Steps include: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weeks for initial request and Treasury verification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2-3 weeks for quotation or tender process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month for contract negotiations and legal review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weeks for payment processing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Additional time for pre-shipment documentation, tax exemption, and shipping. </a:t>
                      </a:r>
                    </a:p>
                    <a:p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entire process can stretch up to </a:t>
                      </a:r>
                      <a:r>
                        <a:rPr lang="en-GB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months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depending on available resources, complexity of the contract, and coordination between different entities like KEMSA, Treasury, and manufacturers.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600" i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18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9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4655F-88C7-2DAF-F37B-0C9BF05AD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19E2292D-ACEE-C6BD-0A20-1F733F80D18C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21E5375-611F-3770-75A6-02B8A7F3D4E6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>
                <a:latin typeface="Poppins Medium" panose="00000600000000000000" pitchFamily="2" charset="0"/>
                <a:cs typeface="Poppins Medium" panose="00000600000000000000" pitchFamily="2" charset="0"/>
              </a:rPr>
              <a:t>Procurement and supply chain 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considerations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11299D-B517-5A62-CE60-EAE39D717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04301"/>
              </p:ext>
            </p:extLst>
          </p:nvPr>
        </p:nvGraphicFramePr>
        <p:xfrm>
          <a:off x="715617" y="1336408"/>
          <a:ext cx="11039061" cy="2518251"/>
        </p:xfrm>
        <a:graphic>
          <a:graphicData uri="http://schemas.openxmlformats.org/drawingml/2006/table">
            <a:tbl>
              <a:tblPr firstRow="1" firstCol="1" bandRow="1"/>
              <a:tblGrid>
                <a:gridCol w="4982818">
                  <a:extLst>
                    <a:ext uri="{9D8B030D-6E8A-4147-A177-3AD203B41FA5}">
                      <a16:colId xmlns:a16="http://schemas.microsoft.com/office/drawing/2014/main" val="886775590"/>
                    </a:ext>
                  </a:extLst>
                </a:gridCol>
                <a:gridCol w="6056243">
                  <a:extLst>
                    <a:ext uri="{9D8B030D-6E8A-4147-A177-3AD203B41FA5}">
                      <a16:colId xmlns:a16="http://schemas.microsoft.com/office/drawing/2014/main" val="2833164932"/>
                    </a:ext>
                  </a:extLst>
                </a:gridCol>
              </a:tblGrid>
              <a:tr h="3236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Procurement and Supply Chain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0961403"/>
                  </a:ext>
                </a:extLst>
              </a:tr>
              <a:tr h="420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Estimated volumes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Urine-LAM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There are approximately 1.4 million people on HIV care and treatment, with approximately 280,000 people (20%) likely requiring TB testing. For overall TB testing, Kenya aims to conduct 1.9 million tests annually, with a current breakdown of 60% for GeneXpert, 30% for </a:t>
                      </a:r>
                      <a:r>
                        <a:rPr lang="en-GB" sz="16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TrueNAT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10% for LAM tests. Based on this, an initial volume of 28,000 test kits may be made. </a:t>
                      </a:r>
                    </a:p>
                    <a:p>
                      <a:pPr lvl="0"/>
                      <a:r>
                        <a:rPr lang="en-GB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Swab-based molecular tests</a:t>
                      </a:r>
                      <a:r>
                        <a:rPr lang="en-GB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4-5 tests per day can be done across 900 facilities, however this would depend on availability of resource and patient sensitisation.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13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90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E0535-15D7-B76D-20E4-F15347FE2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9D069055-0131-CE82-6F0A-66009A849B2D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258AE9F-8ABF-33CF-3053-554740D93E18}"/>
              </a:ext>
            </a:extLst>
          </p:cNvPr>
          <p:cNvSpPr txBox="1"/>
          <p:nvPr/>
        </p:nvSpPr>
        <p:spPr>
          <a:xfrm>
            <a:off x="246220" y="245694"/>
            <a:ext cx="1149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Barriers/enablers for </a:t>
            </a:r>
            <a:r>
              <a:rPr lang="en-US" sz="2400" b="1" dirty="0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procurement and supply chain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A0C623B-B249-4E34-87A6-349374EDE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30796"/>
              </p:ext>
            </p:extLst>
          </p:nvPr>
        </p:nvGraphicFramePr>
        <p:xfrm>
          <a:off x="524691" y="1300023"/>
          <a:ext cx="11030670" cy="2927483"/>
        </p:xfrm>
        <a:graphic>
          <a:graphicData uri="http://schemas.openxmlformats.org/drawingml/2006/table">
            <a:tbl>
              <a:tblPr firstRow="1" firstCol="1" bandRow="1"/>
              <a:tblGrid>
                <a:gridCol w="2563066">
                  <a:extLst>
                    <a:ext uri="{9D8B030D-6E8A-4147-A177-3AD203B41FA5}">
                      <a16:colId xmlns:a16="http://schemas.microsoft.com/office/drawing/2014/main" val="1321750741"/>
                    </a:ext>
                  </a:extLst>
                </a:gridCol>
                <a:gridCol w="8467604">
                  <a:extLst>
                    <a:ext uri="{9D8B030D-6E8A-4147-A177-3AD203B41FA5}">
                      <a16:colId xmlns:a16="http://schemas.microsoft.com/office/drawing/2014/main" val="1918054535"/>
                    </a:ext>
                  </a:extLst>
                </a:gridCol>
              </a:tblGrid>
              <a:tr h="2942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Procurement &amp; supply chain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54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3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72829"/>
                  </a:ext>
                </a:extLst>
              </a:tr>
              <a:tr h="1123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Enablers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Commitment of external funders to fund novel TB diagnostics in country would be an enabler for adoption.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Relatively quick procurement processes.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969"/>
                  </a:ext>
                </a:extLst>
              </a:tr>
              <a:tr h="1470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Barriers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Length of procurement is dependent upon available resources, complexity of the contract, and coordination between different entities like KEMSA, Treasury, and manufacturers.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GB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Funding constraints due to geopolitical factors and shortages of external funding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16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25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5F90B-F5EE-0BF7-2C8D-CB06A920C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87B116-089E-8C0F-9BBF-AD0D3F69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7968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7C457B95-2C9D-3F0F-E08B-50C13B16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3" y="359678"/>
            <a:ext cx="2358081" cy="550219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A54E1511-D363-0DC5-A17F-D10078B656B6}"/>
              </a:ext>
            </a:extLst>
          </p:cNvPr>
          <p:cNvSpPr txBox="1"/>
          <p:nvPr/>
        </p:nvSpPr>
        <p:spPr>
          <a:xfrm>
            <a:off x="2338551" y="3193044"/>
            <a:ext cx="7514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latin typeface="Poppins Medium" pitchFamily="2" charset="77"/>
                <a:cs typeface="Poppins Medium" pitchFamily="2" charset="77"/>
              </a:rPr>
              <a:t>K</a:t>
            </a:r>
            <a:r>
              <a:rPr kumimoji="0" lang="en-US" sz="4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ey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 findings</a:t>
            </a:r>
            <a:endParaRPr lang="en-US" sz="4000">
              <a:latin typeface="Poppins Medium" pitchFamily="2" charset="77"/>
              <a:cs typeface="Poppins Medium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atin typeface="Poppins Medium" pitchFamily="2" charset="77"/>
                <a:cs typeface="Poppins Medium" pitchFamily="2" charset="77"/>
              </a:rPr>
              <a:t>Use case(s) and implementation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567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32A65-D7E0-EE05-3AB0-3D40CDC0E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3F9E248F-DD2A-AC14-9CB8-DCE5D64AC418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5D19248-F2E5-C954-6CD2-2BBE5A48C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80070"/>
              </p:ext>
            </p:extLst>
          </p:nvPr>
        </p:nvGraphicFramePr>
        <p:xfrm>
          <a:off x="997938" y="1283398"/>
          <a:ext cx="10196123" cy="2923793"/>
        </p:xfrm>
        <a:graphic>
          <a:graphicData uri="http://schemas.openxmlformats.org/drawingml/2006/table">
            <a:tbl>
              <a:tblPr firstRow="1" firstCol="1" bandRow="1"/>
              <a:tblGrid>
                <a:gridCol w="5116793">
                  <a:extLst>
                    <a:ext uri="{9D8B030D-6E8A-4147-A177-3AD203B41FA5}">
                      <a16:colId xmlns:a16="http://schemas.microsoft.com/office/drawing/2014/main" val="886775590"/>
                    </a:ext>
                  </a:extLst>
                </a:gridCol>
                <a:gridCol w="5079330">
                  <a:extLst>
                    <a:ext uri="{9D8B030D-6E8A-4147-A177-3AD203B41FA5}">
                      <a16:colId xmlns:a16="http://schemas.microsoft.com/office/drawing/2014/main" val="2833164932"/>
                    </a:ext>
                  </a:extLst>
                </a:gridCol>
              </a:tblGrid>
              <a:tr h="3236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0961403"/>
                  </a:ext>
                </a:extLst>
              </a:tr>
              <a:tr h="1348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use case for next generation near point of care portable oral swab based rapid molecular tests and level of the health system appropriate for their deployment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i="1" dirty="0"/>
                        <a:t>Active case finding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CA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Symptomatic individuals at primary care network levels can undergo molecular swab testing.</a:t>
                      </a:r>
                      <a:r>
                        <a:rPr lang="en-GB" sz="1600" i="1" dirty="0">
                          <a:effectLst/>
                        </a:rPr>
                        <a:t> (Jeremiah </a:t>
                      </a:r>
                      <a:r>
                        <a:rPr lang="en-GB" sz="1600" i="1" dirty="0" err="1">
                          <a:effectLst/>
                        </a:rPr>
                        <a:t>Ogoro</a:t>
                      </a:r>
                      <a:r>
                        <a:rPr lang="en-GB" sz="1600" i="1" dirty="0">
                          <a:effectLst/>
                        </a:rPr>
                        <a:t>, NTP, 5</a:t>
                      </a:r>
                      <a:r>
                        <a:rPr lang="en-GB" sz="1600" i="1" baseline="30000" dirty="0">
                          <a:effectLst/>
                        </a:rPr>
                        <a:t>th</a:t>
                      </a:r>
                      <a:r>
                        <a:rPr lang="en-GB" sz="1600" i="1" dirty="0">
                          <a:effectLst/>
                        </a:rPr>
                        <a:t> May 2025)</a:t>
                      </a:r>
                      <a:endParaRPr lang="en-US" sz="1600" i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13796"/>
                  </a:ext>
                </a:extLst>
              </a:tr>
              <a:tr h="61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use case for next generation LF LAM (irrespective of HIV status) and level of the health system appropriate for their deployment</a:t>
                      </a:r>
                      <a:r>
                        <a:rPr lang="en-GB" sz="2000" dirty="0">
                          <a:effectLst/>
                        </a:rPr>
                        <a:t> 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600" i="1" dirty="0"/>
                        <a:t>Active case finding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CA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Urine LAM can be used at the primary care network levels during intensive active case finding. </a:t>
                      </a:r>
                      <a:r>
                        <a:rPr lang="en-GB" sz="1600" i="1" dirty="0">
                          <a:effectLst/>
                        </a:rPr>
                        <a:t>(Jeremiah </a:t>
                      </a:r>
                      <a:r>
                        <a:rPr lang="en-GB" sz="1600" i="1" dirty="0" err="1">
                          <a:effectLst/>
                        </a:rPr>
                        <a:t>Ogoro</a:t>
                      </a:r>
                      <a:r>
                        <a:rPr lang="en-GB" sz="1600" i="1" dirty="0">
                          <a:effectLst/>
                        </a:rPr>
                        <a:t>, NTP, 5</a:t>
                      </a:r>
                      <a:r>
                        <a:rPr lang="en-GB" sz="1600" i="1" baseline="30000" dirty="0">
                          <a:effectLst/>
                        </a:rPr>
                        <a:t>th</a:t>
                      </a:r>
                      <a:r>
                        <a:rPr lang="en-GB" sz="1600" i="1" dirty="0">
                          <a:effectLst/>
                        </a:rPr>
                        <a:t> May 2025)</a:t>
                      </a:r>
                      <a:endParaRPr lang="en-US" sz="1600" i="1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600" i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187057"/>
                  </a:ext>
                </a:extLst>
              </a:tr>
            </a:tbl>
          </a:graphicData>
        </a:graphic>
      </p:graphicFrame>
      <p:sp>
        <p:nvSpPr>
          <p:cNvPr id="5" name="Title">
            <a:extLst>
              <a:ext uri="{FF2B5EF4-FFF2-40B4-BE49-F238E27FC236}">
                <a16:creationId xmlns:a16="http://schemas.microsoft.com/office/drawing/2014/main" id="{A11823E3-8534-6A4E-4BA2-4505AED5E31B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b="1">
                <a:latin typeface="Poppins Medium"/>
                <a:cs typeface="Poppins Medium"/>
              </a:rPr>
              <a:t>Proposed use cases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0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02E5C-951A-B7F3-1537-21B6BB1B7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1DC1269A-C3D8-1724-EC74-72C2DC108DE7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72392FD-8DE0-3722-CFBC-4BDF1591C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78204"/>
              </p:ext>
            </p:extLst>
          </p:nvPr>
        </p:nvGraphicFramePr>
        <p:xfrm>
          <a:off x="1101177" y="1164129"/>
          <a:ext cx="10196124" cy="5224717"/>
        </p:xfrm>
        <a:graphic>
          <a:graphicData uri="http://schemas.openxmlformats.org/drawingml/2006/table">
            <a:tbl>
              <a:tblPr firstRow="1" firstCol="1" bandRow="1"/>
              <a:tblGrid>
                <a:gridCol w="5116794">
                  <a:extLst>
                    <a:ext uri="{9D8B030D-6E8A-4147-A177-3AD203B41FA5}">
                      <a16:colId xmlns:a16="http://schemas.microsoft.com/office/drawing/2014/main" val="886775590"/>
                    </a:ext>
                  </a:extLst>
                </a:gridCol>
                <a:gridCol w="5079330">
                  <a:extLst>
                    <a:ext uri="{9D8B030D-6E8A-4147-A177-3AD203B41FA5}">
                      <a16:colId xmlns:a16="http://schemas.microsoft.com/office/drawing/2014/main" val="2833164932"/>
                    </a:ext>
                  </a:extLst>
                </a:gridCol>
              </a:tblGrid>
              <a:tr h="3236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adoption and roll out: health systems &amp; implementation needs </a:t>
                      </a:r>
                      <a:endParaRPr lang="en-US" sz="2000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0961403"/>
                  </a:ext>
                </a:extLst>
              </a:tr>
              <a:tr h="1348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Training required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i="1" dirty="0"/>
                        <a:t>Three types of training are necessary:</a:t>
                      </a:r>
                    </a:p>
                    <a:p>
                      <a:pPr marL="666750" indent="-339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/>
                      </a:pPr>
                      <a:r>
                        <a:rPr lang="en-US" sz="1600" i="1" dirty="0"/>
                        <a:t>Training of Trainers</a:t>
                      </a:r>
                    </a:p>
                    <a:p>
                      <a:pPr marL="666750" indent="-339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/>
                      </a:pPr>
                      <a:r>
                        <a:rPr lang="en-US" sz="1600" i="1" dirty="0"/>
                        <a:t>Training of technical users i.e. laboratory scientists, technicians, and technologists</a:t>
                      </a:r>
                    </a:p>
                    <a:p>
                      <a:pPr marL="666750" indent="-339725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  <a:tabLst/>
                      </a:pPr>
                      <a:r>
                        <a:rPr lang="en-US" sz="1600" i="1" dirty="0"/>
                        <a:t>Training of lay testers i.e. community health promoters/workers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US" sz="1600" i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13796"/>
                  </a:ext>
                </a:extLst>
              </a:tr>
              <a:tr h="2469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Network improvement/optimization and M&amp;E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6781038"/>
                  </a:ext>
                </a:extLst>
              </a:tr>
              <a:tr h="24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Enablers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collaborations with manufacturers to develop sustainable in-country connectivity solutions.</a:t>
                      </a:r>
                      <a:endParaRPr lang="en-GB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CA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country has experience with DNOs/DNAs being conducted every two years. </a:t>
                      </a:r>
                      <a:endParaRPr lang="en-GB" sz="16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1600" i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422283"/>
                  </a:ext>
                </a:extLst>
              </a:tr>
              <a:tr h="614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Barriers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i="1" dirty="0"/>
                        <a:t>Both the DNOs and connectivity solutions above were introduced by USAID-funded </a:t>
                      </a:r>
                      <a:r>
                        <a:rPr lang="en-US" sz="1600" i="1" dirty="0" err="1"/>
                        <a:t>programmes</a:t>
                      </a:r>
                      <a:r>
                        <a:rPr lang="en-US" sz="1600" i="1" dirty="0"/>
                        <a:t>. Given restrictions on USAID funding, it is currently unclear who will finance TB diagnostics DNOs and connectivity solutions.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76860"/>
                  </a:ext>
                </a:extLst>
              </a:tr>
            </a:tbl>
          </a:graphicData>
        </a:graphic>
      </p:graphicFrame>
      <p:sp>
        <p:nvSpPr>
          <p:cNvPr id="5" name="Title">
            <a:extLst>
              <a:ext uri="{FF2B5EF4-FFF2-40B4-BE49-F238E27FC236}">
                <a16:creationId xmlns:a16="http://schemas.microsoft.com/office/drawing/2014/main" id="{C82A76D1-D37A-A4C8-AC23-DAFF781671AE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b="1">
                <a:latin typeface="Poppins Medium"/>
                <a:cs typeface="Poppins Medium"/>
              </a:rPr>
              <a:t>Considerations about implementation and scale 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4D4D5-37C6-5CA2-49E1-CE6131DFF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9B5F8F-9D67-8AA7-6E53-9E0170DFE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7968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65D330A6-CBF7-FD51-5CD5-484BB5BEB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3" y="359678"/>
            <a:ext cx="2358081" cy="550219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D1AE086F-664C-E106-6722-FD368A499EAB}"/>
              </a:ext>
            </a:extLst>
          </p:cNvPr>
          <p:cNvSpPr txBox="1"/>
          <p:nvPr/>
        </p:nvSpPr>
        <p:spPr>
          <a:xfrm>
            <a:off x="2338551" y="3193044"/>
            <a:ext cx="751489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000">
                <a:latin typeface="Poppins Medium"/>
                <a:cs typeface="Poppins Medium"/>
              </a:rPr>
              <a:t>Country CPA roadmaps</a:t>
            </a: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43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C213-BAA6-A54E-8661-A5B06C23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6F1D2C17-61C8-0887-AA5E-F91F944E6CBB}"/>
              </a:ext>
            </a:extLst>
          </p:cNvPr>
          <p:cNvSpPr/>
          <p:nvPr/>
        </p:nvSpPr>
        <p:spPr>
          <a:xfrm rot="5400000" flipH="1">
            <a:off x="6023150" y="-4936224"/>
            <a:ext cx="81370" cy="12127673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F7246CB-441E-73A0-F2B8-B80E5866F788}"/>
              </a:ext>
            </a:extLst>
          </p:cNvPr>
          <p:cNvSpPr txBox="1"/>
          <p:nvPr/>
        </p:nvSpPr>
        <p:spPr>
          <a:xfrm>
            <a:off x="414658" y="444476"/>
            <a:ext cx="1136268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Poppins Medium"/>
                <a:cs typeface="Poppins Medium"/>
              </a:rPr>
              <a:t>New TB diagnostic test introduction in the public and private sector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5C696AE-7927-53C8-B0D7-E61B71DEBB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" y="1349084"/>
            <a:ext cx="12192002" cy="51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3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31034-62F4-C6D6-32F1-2E6F426DC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9AAD2755-1039-A9D0-10D2-BAE5960C583A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DCCA375-FB0F-07B7-D434-7EAFB07E7DEA}"/>
              </a:ext>
            </a:extLst>
          </p:cNvPr>
          <p:cNvSpPr txBox="1"/>
          <p:nvPr/>
        </p:nvSpPr>
        <p:spPr>
          <a:xfrm>
            <a:off x="511263" y="258946"/>
            <a:ext cx="101434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Poppins Medium"/>
                <a:cs typeface="Poppins Medium"/>
              </a:rPr>
              <a:t>Stakeholder map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020CA7-FB57-CF1A-C05C-624066EC8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958604"/>
            <a:ext cx="9146180" cy="580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E0E6B18-300C-98FA-3901-C390BB750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4062" y="2737031"/>
            <a:ext cx="22955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2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dient Background">
            <a:extLst>
              <a:ext uri="{FF2B5EF4-FFF2-40B4-BE49-F238E27FC236}">
                <a16:creationId xmlns:a16="http://schemas.microsoft.com/office/drawing/2014/main" id="{0D01325A-DDC3-7F2D-7AF0-739622623FCA}"/>
              </a:ext>
            </a:extLst>
          </p:cNvPr>
          <p:cNvSpPr/>
          <p:nvPr/>
        </p:nvSpPr>
        <p:spPr>
          <a:xfrm>
            <a:off x="0" y="5266"/>
            <a:ext cx="12191996" cy="1269580"/>
          </a:xfrm>
          <a:prstGeom prst="rect">
            <a:avLst/>
          </a:prstGeom>
          <a:gradFill>
            <a:gsLst>
              <a:gs pos="0">
                <a:srgbClr val="0E2546"/>
              </a:gs>
              <a:gs pos="100000">
                <a:srgbClr val="011321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125" name="Logo">
            <a:extLst>
              <a:ext uri="{FF2B5EF4-FFF2-40B4-BE49-F238E27FC236}">
                <a16:creationId xmlns:a16="http://schemas.microsoft.com/office/drawing/2014/main" id="{1778ACDD-C755-3CDC-4CB4-7BF77BC3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60363"/>
            <a:ext cx="2357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Vertical Line">
            <a:extLst>
              <a:ext uri="{FF2B5EF4-FFF2-40B4-BE49-F238E27FC236}">
                <a16:creationId xmlns:a16="http://schemas.microsoft.com/office/drawing/2014/main" id="{93484334-83E3-B4E3-73DF-E2E0A577F24E}"/>
              </a:ext>
            </a:extLst>
          </p:cNvPr>
          <p:cNvSpPr>
            <a:spLocks noChangeArrowheads="1"/>
          </p:cNvSpPr>
          <p:nvPr/>
        </p:nvSpPr>
        <p:spPr bwMode="auto">
          <a:xfrm rot="5399996" flipH="1">
            <a:off x="6073775" y="-4819650"/>
            <a:ext cx="44450" cy="12192000"/>
          </a:xfrm>
          <a:prstGeom prst="rect">
            <a:avLst/>
          </a:prstGeom>
          <a:gradFill rotWithShape="0">
            <a:gsLst>
              <a:gs pos="0">
                <a:srgbClr val="E6B77B"/>
              </a:gs>
              <a:gs pos="100000">
                <a:srgbClr val="A0703D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E5121DDA-E40C-03E9-6A0A-F00A90FDA70A}"/>
              </a:ext>
            </a:extLst>
          </p:cNvPr>
          <p:cNvSpPr txBox="1"/>
          <p:nvPr/>
        </p:nvSpPr>
        <p:spPr>
          <a:xfrm>
            <a:off x="3643416" y="387832"/>
            <a:ext cx="907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white"/>
                </a:solidFill>
                <a:latin typeface="Poppins Medium" pitchFamily="2" charset="77"/>
                <a:cs typeface="Poppins Medium" pitchFamily="2" charset="77"/>
              </a:rPr>
              <a:t>Country context: </a:t>
            </a:r>
            <a:r>
              <a:rPr lang="en-US" sz="2800" dirty="0">
                <a:solidFill>
                  <a:prstClr val="white"/>
                </a:solidFill>
                <a:latin typeface="Poppins Medium" pitchFamily="2" charset="77"/>
                <a:cs typeface="Poppins Medium" pitchFamily="2" charset="77"/>
              </a:rPr>
              <a:t>epidemiological profile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pic>
        <p:nvPicPr>
          <p:cNvPr id="7" name="Picture 6" descr="A map of kenya with cities&#10;&#10;AI-generated content may be incorrect.">
            <a:extLst>
              <a:ext uri="{FF2B5EF4-FFF2-40B4-BE49-F238E27FC236}">
                <a16:creationId xmlns:a16="http://schemas.microsoft.com/office/drawing/2014/main" id="{FF4D8DC6-F1E6-CFF1-454C-634D3474E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2" y="1760218"/>
            <a:ext cx="3633552" cy="403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17640F-F171-60C5-99A6-6897995EA0FB}"/>
              </a:ext>
            </a:extLst>
          </p:cNvPr>
          <p:cNvSpPr txBox="1"/>
          <p:nvPr/>
        </p:nvSpPr>
        <p:spPr>
          <a:xfrm>
            <a:off x="5738627" y="2888718"/>
            <a:ext cx="56186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Population			</a:t>
            </a:r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55 million</a:t>
            </a:r>
          </a:p>
          <a:p>
            <a:endParaRPr lang="en-US" sz="1200" b="1" dirty="0">
              <a:solidFill>
                <a:srgbClr val="3E3F3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Total TB incidence , 2023:	</a:t>
            </a:r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223 per 100 000 (124 000)</a:t>
            </a:r>
          </a:p>
          <a:p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MDR/RR-TB incidence, 2023:	</a:t>
            </a:r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2.2 per 100 000 (1200)</a:t>
            </a:r>
          </a:p>
          <a:p>
            <a:endParaRPr lang="en-US" sz="1200" b="1" dirty="0">
              <a:solidFill>
                <a:srgbClr val="3E3F3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Notified cases of TB, 2023: 	</a:t>
            </a:r>
            <a:r>
              <a:rPr lang="en-US" sz="120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94 653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1" dirty="0">
                <a:latin typeface="Poppins" panose="00000500000000000000" pitchFamily="2" charset="0"/>
                <a:cs typeface="Poppins" panose="00000500000000000000" pitchFamily="2" charset="0"/>
              </a:rPr>
              <a:t>% tested with a WRD:		54 %</a:t>
            </a:r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</a:p>
          <a:p>
            <a:endParaRPr lang="en-US" sz="1200" b="1" dirty="0">
              <a:solidFill>
                <a:srgbClr val="3E3F3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WB classification:		</a:t>
            </a:r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LMIC</a:t>
            </a:r>
          </a:p>
          <a:p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TB funding, 2023:		</a:t>
            </a:r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9.7% domestic</a:t>
            </a:r>
          </a:p>
          <a:p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  <a:r>
              <a:rPr lang="en-US" sz="1200" b="1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90% international </a:t>
            </a:r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	(Global Fund, USAID, PEPFAR etc.)</a:t>
            </a:r>
          </a:p>
          <a:p>
            <a:r>
              <a:rPr lang="en-US" sz="1200" dirty="0">
                <a:solidFill>
                  <a:srgbClr val="3E3F3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</a:t>
            </a:r>
            <a:endParaRPr lang="en-US" sz="1200" i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rgbClr val="3E3F3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E3F3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38E8-C539-5537-5FA7-0A800220C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BBFF5A2E-7C33-0383-0987-48FD30945C5D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9044A80-1AAA-38FA-F374-4181211643A1}"/>
              </a:ext>
            </a:extLst>
          </p:cNvPr>
          <p:cNvSpPr txBox="1"/>
          <p:nvPr/>
        </p:nvSpPr>
        <p:spPr>
          <a:xfrm>
            <a:off x="511263" y="258946"/>
            <a:ext cx="101434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Poppins Medium"/>
                <a:cs typeface="Poppins Medium"/>
              </a:rPr>
              <a:t>Historical pathway for GeneXpert and </a:t>
            </a:r>
            <a:r>
              <a:rPr lang="en-US" sz="2400" b="1" dirty="0" err="1">
                <a:latin typeface="Poppins Medium"/>
                <a:cs typeface="Poppins Medium"/>
              </a:rPr>
              <a:t>Truenat</a:t>
            </a:r>
            <a:r>
              <a:rPr lang="en-US" sz="2400" b="1" dirty="0">
                <a:latin typeface="Poppins Medium"/>
                <a:cs typeface="Poppins Medium"/>
              </a:rPr>
              <a:t> introduction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2" name="Picture 1" descr="A close-up of a document&#10;&#10;AI-generated content may be incorrect.">
            <a:extLst>
              <a:ext uri="{FF2B5EF4-FFF2-40B4-BE49-F238E27FC236}">
                <a16:creationId xmlns:a16="http://schemas.microsoft.com/office/drawing/2014/main" id="{3F51F4D1-46BC-877D-018A-A0C695844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" y="1532762"/>
            <a:ext cx="6162891" cy="4635584"/>
          </a:xfrm>
          <a:prstGeom prst="rect">
            <a:avLst/>
          </a:prstGeom>
        </p:spPr>
      </p:pic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CF4CAF38-A275-BDD2-FDE1-215A81519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46" y="1578770"/>
            <a:ext cx="6146330" cy="46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2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E06DD-F13A-F775-48A2-AD690512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dient Background">
            <a:extLst>
              <a:ext uri="{FF2B5EF4-FFF2-40B4-BE49-F238E27FC236}">
                <a16:creationId xmlns:a16="http://schemas.microsoft.com/office/drawing/2014/main" id="{9D5C673C-AFB9-83FE-D34A-BC4E4B6F2236}"/>
              </a:ext>
            </a:extLst>
          </p:cNvPr>
          <p:cNvSpPr/>
          <p:nvPr/>
        </p:nvSpPr>
        <p:spPr>
          <a:xfrm>
            <a:off x="0" y="5266"/>
            <a:ext cx="12191996" cy="1269580"/>
          </a:xfrm>
          <a:prstGeom prst="rect">
            <a:avLst/>
          </a:prstGeom>
          <a:gradFill>
            <a:gsLst>
              <a:gs pos="0">
                <a:srgbClr val="0E2546"/>
              </a:gs>
              <a:gs pos="100000">
                <a:srgbClr val="011321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5125" name="Logo">
            <a:extLst>
              <a:ext uri="{FF2B5EF4-FFF2-40B4-BE49-F238E27FC236}">
                <a16:creationId xmlns:a16="http://schemas.microsoft.com/office/drawing/2014/main" id="{EDFADC13-635C-5DED-2C82-CA8C56DC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60363"/>
            <a:ext cx="23574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Vertical Line">
            <a:extLst>
              <a:ext uri="{FF2B5EF4-FFF2-40B4-BE49-F238E27FC236}">
                <a16:creationId xmlns:a16="http://schemas.microsoft.com/office/drawing/2014/main" id="{CF413F5F-AB87-A7BE-B4A7-A1381A50FAD8}"/>
              </a:ext>
            </a:extLst>
          </p:cNvPr>
          <p:cNvSpPr>
            <a:spLocks noChangeArrowheads="1"/>
          </p:cNvSpPr>
          <p:nvPr/>
        </p:nvSpPr>
        <p:spPr bwMode="auto">
          <a:xfrm rot="5399996" flipH="1">
            <a:off x="6073775" y="-4819650"/>
            <a:ext cx="44450" cy="12192000"/>
          </a:xfrm>
          <a:prstGeom prst="rect">
            <a:avLst/>
          </a:prstGeom>
          <a:gradFill rotWithShape="0">
            <a:gsLst>
              <a:gs pos="0">
                <a:srgbClr val="E6B77B"/>
              </a:gs>
              <a:gs pos="100000">
                <a:srgbClr val="A0703D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2952A2C-B6BE-7C11-250C-A4BFC63F47F4}"/>
              </a:ext>
            </a:extLst>
          </p:cNvPr>
          <p:cNvSpPr txBox="1"/>
          <p:nvPr/>
        </p:nvSpPr>
        <p:spPr>
          <a:xfrm>
            <a:off x="3643416" y="387832"/>
            <a:ext cx="907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white"/>
                </a:solidFill>
                <a:latin typeface="Poppins Medium" pitchFamily="2" charset="77"/>
                <a:cs typeface="Poppins Medium" pitchFamily="2" charset="77"/>
              </a:rPr>
              <a:t>Country context: laboratory network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pic>
        <p:nvPicPr>
          <p:cNvPr id="5" name="Picture 4" descr="A diagram of a medical laboratory&#10;&#10;AI-generated content may be incorrect.">
            <a:extLst>
              <a:ext uri="{FF2B5EF4-FFF2-40B4-BE49-F238E27FC236}">
                <a16:creationId xmlns:a16="http://schemas.microsoft.com/office/drawing/2014/main" id="{F9247E1F-4D40-840C-388D-EA9EA2F8A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423464"/>
            <a:ext cx="7511629" cy="51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608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9453-7CE8-D2B1-E44E-DD27D363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25BAD1-432C-F236-63FC-17AF225D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67968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03A575DE-0DE6-82C0-96C9-BD970BA54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3" y="359678"/>
            <a:ext cx="2358081" cy="550219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3E44AB76-C960-DA42-E649-C858D925532E}"/>
              </a:ext>
            </a:extLst>
          </p:cNvPr>
          <p:cNvSpPr txBox="1"/>
          <p:nvPr/>
        </p:nvSpPr>
        <p:spPr>
          <a:xfrm>
            <a:off x="2338550" y="2582614"/>
            <a:ext cx="75148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latin typeface="Poppins Medium" pitchFamily="2" charset="77"/>
                <a:cs typeface="Poppins Medium" pitchFamily="2" charset="77"/>
              </a:rPr>
              <a:t>K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ey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 findings</a:t>
            </a:r>
            <a:endParaRPr lang="en-GB" sz="4000" dirty="0">
              <a:latin typeface="Poppins Medium" pitchFamily="2" charset="77"/>
              <a:cs typeface="Poppins Medium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Poppins Medium" pitchFamily="2" charset="77"/>
                <a:cs typeface="Poppins Medium" pitchFamily="2" charset="77"/>
              </a:rPr>
              <a:t>Regulatory processes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latin typeface="Poppins Medium" pitchFamily="2" charset="77"/>
                <a:cs typeface="Poppins Medium" pitchFamily="2" charset="77"/>
              </a:rPr>
              <a:t>&amp; uptake into national policy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4" name="Vertical Line">
            <a:extLst>
              <a:ext uri="{FF2B5EF4-FFF2-40B4-BE49-F238E27FC236}">
                <a16:creationId xmlns:a16="http://schemas.microsoft.com/office/drawing/2014/main" id="{3520985F-C067-92F0-8AB9-B26B6C7F3E74}"/>
              </a:ext>
            </a:extLst>
          </p:cNvPr>
          <p:cNvSpPr/>
          <p:nvPr/>
        </p:nvSpPr>
        <p:spPr>
          <a:xfrm rot="5400000" flipH="1">
            <a:off x="6073457" y="3230935"/>
            <a:ext cx="45085" cy="302006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4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E577-B114-BC1B-C3D1-7538181F6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D50F5A11-54BF-22B5-99EE-6D06CC46A591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CE0C2FF-E0C6-8E2F-BBA1-A092E5E98142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Regulatory 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considerations (global </a:t>
            </a:r>
            <a:r>
              <a:rPr lang="en-US" sz="2400" b="1">
                <a:solidFill>
                  <a:prstClr val="black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/regional 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009D988-D2A3-D517-BE80-5C9A13469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53599"/>
              </p:ext>
            </p:extLst>
          </p:nvPr>
        </p:nvGraphicFramePr>
        <p:xfrm>
          <a:off x="569843" y="1164129"/>
          <a:ext cx="11304105" cy="4664694"/>
        </p:xfrm>
        <a:graphic>
          <a:graphicData uri="http://schemas.openxmlformats.org/drawingml/2006/table">
            <a:tbl>
              <a:tblPr firstRow="1" firstCol="1" bandRow="1"/>
              <a:tblGrid>
                <a:gridCol w="5672819">
                  <a:extLst>
                    <a:ext uri="{9D8B030D-6E8A-4147-A177-3AD203B41FA5}">
                      <a16:colId xmlns:a16="http://schemas.microsoft.com/office/drawing/2014/main" val="886775590"/>
                    </a:ext>
                  </a:extLst>
                </a:gridCol>
                <a:gridCol w="5631286">
                  <a:extLst>
                    <a:ext uri="{9D8B030D-6E8A-4147-A177-3AD203B41FA5}">
                      <a16:colId xmlns:a16="http://schemas.microsoft.com/office/drawing/2014/main" val="2833164932"/>
                    </a:ext>
                  </a:extLst>
                </a:gridCol>
              </a:tblGrid>
              <a:tr h="3236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Reliance/ collaborative pathways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0961403"/>
                  </a:ext>
                </a:extLst>
              </a:tr>
              <a:tr h="1348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Recognized Regulatory Authorities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GHTF* (</a:t>
                      </a:r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 rules)</a:t>
                      </a:r>
                      <a:endParaRPr lang="en-US" sz="2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 PQ recommendation </a:t>
                      </a:r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413796"/>
                  </a:ext>
                </a:extLst>
              </a:tr>
              <a:tr h="612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Regional harmonization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 African Community Medicines Regulatory Harmonization (EAC-MRH)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§"/>
                      </a:pP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Centres of Regulatory Excellence (RCORE)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pharmacovigilance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187057"/>
                  </a:ext>
                </a:extLst>
              </a:tr>
              <a:tr h="2469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Continental mechanisms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6781038"/>
                  </a:ext>
                </a:extLst>
              </a:tr>
              <a:tr h="246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African Medical Agency (AMA) ratification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 – </a:t>
                      </a:r>
                      <a:r>
                        <a:rPr lang="en-US" sz="18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ratification documents deposited </a:t>
                      </a:r>
                      <a:r>
                        <a:rPr lang="en-C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CA" sz="1800" b="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CA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July 2023</a:t>
                      </a:r>
                      <a:r>
                        <a:rPr lang="en-GB" sz="2400" b="0" dirty="0">
                          <a:effectLst/>
                          <a:latin typeface="+mn-lt"/>
                        </a:rPr>
                        <a:t> 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422283"/>
                  </a:ext>
                </a:extLst>
              </a:tr>
              <a:tr h="614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Party to Africa Medical Device Forum (AMDF) -TCs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 </a:t>
                      </a:r>
                      <a:r>
                        <a:rPr lang="en-US" sz="1800" b="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[Chair – Paulyne Wairimu PPB]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76860"/>
                  </a:ext>
                </a:extLst>
              </a:tr>
              <a:tr h="506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Africa CDC Diagnostic advisory committee (DAC) member</a:t>
                      </a:r>
                      <a:endParaRPr lang="en-US" sz="2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14824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74925C7-ECCE-F014-83D2-668EBE8C2CF0}"/>
              </a:ext>
            </a:extLst>
          </p:cNvPr>
          <p:cNvSpPr txBox="1"/>
          <p:nvPr/>
        </p:nvSpPr>
        <p:spPr>
          <a:xfrm>
            <a:off x="569843" y="6411522"/>
            <a:ext cx="6483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/>
              <a:t>* Global </a:t>
            </a:r>
            <a:r>
              <a:rPr lang="fr-CH" sz="1400" dirty="0" err="1"/>
              <a:t>harmonization</a:t>
            </a:r>
            <a:r>
              <a:rPr lang="fr-CH" sz="1400" dirty="0"/>
              <a:t> </a:t>
            </a:r>
            <a:r>
              <a:rPr lang="fr-CH" sz="1400" dirty="0" err="1"/>
              <a:t>task</a:t>
            </a:r>
            <a:r>
              <a:rPr lang="fr-CH" sz="1400" dirty="0"/>
              <a:t> force </a:t>
            </a:r>
            <a:r>
              <a:rPr lang="fr-CH" sz="1400" dirty="0" err="1"/>
              <a:t>founding</a:t>
            </a:r>
            <a:r>
              <a:rPr lang="fr-CH" sz="1400" dirty="0"/>
              <a:t> countries: </a:t>
            </a:r>
            <a:r>
              <a:rPr lang="fr-CH" sz="1400" dirty="0" err="1"/>
              <a:t>Australia</a:t>
            </a:r>
            <a:r>
              <a:rPr lang="fr-CH" sz="1400" dirty="0"/>
              <a:t>, Canada, EU, Japan, US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566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C507E-C273-D340-46C7-5B50956E5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07D51632-A3F2-6DB1-A51D-D0AEB67EC68C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E459E5B-0D5C-A663-3365-0FFB1411E66F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Regulatory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 requirements (national)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80EB59B-82A7-1C56-71B9-0175A57E2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47580"/>
              </p:ext>
            </p:extLst>
          </p:nvPr>
        </p:nvGraphicFramePr>
        <p:xfrm>
          <a:off x="769829" y="1228843"/>
          <a:ext cx="10792905" cy="4493107"/>
        </p:xfrm>
        <a:graphic>
          <a:graphicData uri="http://schemas.openxmlformats.org/drawingml/2006/table">
            <a:tbl>
              <a:tblPr firstRow="1" firstCol="1" bandRow="1"/>
              <a:tblGrid>
                <a:gridCol w="4937447">
                  <a:extLst>
                    <a:ext uri="{9D8B030D-6E8A-4147-A177-3AD203B41FA5}">
                      <a16:colId xmlns:a16="http://schemas.microsoft.com/office/drawing/2014/main" val="241395065"/>
                    </a:ext>
                  </a:extLst>
                </a:gridCol>
                <a:gridCol w="5855458">
                  <a:extLst>
                    <a:ext uri="{9D8B030D-6E8A-4147-A177-3AD203B41FA5}">
                      <a16:colId xmlns:a16="http://schemas.microsoft.com/office/drawing/2014/main" val="1299753497"/>
                    </a:ext>
                  </a:extLst>
                </a:gridCol>
              </a:tblGrid>
              <a:tr h="1748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1.Regulatory stakeholders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2711290"/>
                  </a:ext>
                </a:extLst>
              </a:tr>
              <a:tr h="1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NRA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PPB</a:t>
                      </a: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WHO GTB ML2*</a:t>
                      </a: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4377641"/>
                  </a:ext>
                </a:extLst>
              </a:tr>
              <a:tr h="1748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2.Application for registration (public and private sectors)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30525674"/>
                  </a:ext>
                </a:extLst>
              </a:tr>
              <a:tr h="1004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Guiding documents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Wingdings" pitchFamily="2" charset="2"/>
                        <a:buChar char="§"/>
                      </a:pPr>
                      <a:r>
                        <a:rPr lang="en-GB" sz="1600" i="1" kern="100" noProof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Pharmacy and Poisons Act (CAP 244)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Wingdings" pitchFamily="2" charset="2"/>
                        <a:buChar char="§"/>
                      </a:pPr>
                      <a:r>
                        <a:rPr lang="en-GB" sz="1600" i="1" kern="100" noProof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Guidelines on Reliance Mechanisms for Marketing Authorisation of Health Products and Technologies in Kenya (January 2025)</a:t>
                      </a:r>
                      <a:endParaRPr lang="en-GB" sz="1600" kern="100" noProof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506956"/>
                  </a:ext>
                </a:extLst>
              </a:tr>
              <a:tr h="46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Online access to guidelines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Yes</a:t>
                      </a:r>
                      <a:endParaRPr lang="en-US" sz="1800" b="1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41654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Application portal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5"/>
                        </a:rPr>
                        <a:t>Yes</a:t>
                      </a:r>
                      <a:r>
                        <a:rPr lang="en-US" sz="18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036392"/>
                  </a:ext>
                </a:extLst>
              </a:tr>
              <a:tr h="1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287326"/>
                  </a:ext>
                </a:extLst>
              </a:tr>
              <a:tr h="1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Applicant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Local representative </a:t>
                      </a: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357324"/>
                  </a:ext>
                </a:extLst>
              </a:tr>
              <a:tr h="174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License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CH" sz="1800" b="0" i="0" u="none" strike="noStrike" kern="1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Required</a:t>
                      </a:r>
                      <a:endParaRPr kumimoji="0" lang="en-US" sz="18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511530"/>
                  </a:ext>
                </a:extLst>
              </a:tr>
              <a:tr h="660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Expedited review pathways 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Full evaluation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Abridged evaluation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sz="1800" i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Expedited evaluation</a:t>
                      </a:r>
                    </a:p>
                  </a:txBody>
                  <a:tcPr marL="57655" marR="57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372058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587A7B2B-D011-4B1B-6475-FE9C7A7E3B8E}"/>
              </a:ext>
            </a:extLst>
          </p:cNvPr>
          <p:cNvSpPr txBox="1"/>
          <p:nvPr/>
        </p:nvSpPr>
        <p:spPr>
          <a:xfrm>
            <a:off x="663843" y="5992189"/>
            <a:ext cx="1100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* </a:t>
            </a:r>
            <a:r>
              <a:rPr lang="en-GB" sz="1400" noProof="0" dirty="0"/>
              <a:t>WHO global benchmarking tool maturity level 2 indicative of a regulatory system that is evolving and partially functional, but not yet fully stable or integrated.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06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FEE0E-C3CA-BF4F-230A-B3B9DCBFD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5F6302B3-6002-1163-DF98-FE390C52BFA3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76A1C2A-1B9F-FCE7-5B1F-3B10D7F1428D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Regulatory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 requirements (national)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4240CFC-4856-1DB3-A619-AC12947FF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22689"/>
              </p:ext>
            </p:extLst>
          </p:nvPr>
        </p:nvGraphicFramePr>
        <p:xfrm>
          <a:off x="686213" y="1385145"/>
          <a:ext cx="11110038" cy="3836135"/>
        </p:xfrm>
        <a:graphic>
          <a:graphicData uri="http://schemas.openxmlformats.org/drawingml/2006/table">
            <a:tbl>
              <a:tblPr firstRow="1" firstCol="1" bandRow="1"/>
              <a:tblGrid>
                <a:gridCol w="4141426">
                  <a:extLst>
                    <a:ext uri="{9D8B030D-6E8A-4147-A177-3AD203B41FA5}">
                      <a16:colId xmlns:a16="http://schemas.microsoft.com/office/drawing/2014/main" val="3447759052"/>
                    </a:ext>
                  </a:extLst>
                </a:gridCol>
                <a:gridCol w="6968612">
                  <a:extLst>
                    <a:ext uri="{9D8B030D-6E8A-4147-A177-3AD203B41FA5}">
                      <a16:colId xmlns:a16="http://schemas.microsoft.com/office/drawing/2014/main" val="933428319"/>
                    </a:ext>
                  </a:extLst>
                </a:gridCol>
              </a:tblGrid>
              <a:tr h="2561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3.Registration approval timeline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1373"/>
                  </a:ext>
                </a:extLst>
              </a:tr>
              <a:tr h="25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Regular review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6-12 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200238"/>
                  </a:ext>
                </a:extLst>
              </a:tr>
              <a:tr h="25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Collaborative registration (</a:t>
                      </a: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EAC-MRH)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~90–120 days (3–4 months) (Assessment timeline)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836936"/>
                  </a:ext>
                </a:extLst>
              </a:tr>
              <a:tr h="25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Expedited review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 to 7 months (received approval from two reference regulatory authorities)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374982"/>
                  </a:ext>
                </a:extLst>
              </a:tr>
              <a:tr h="25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Abridged review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up to 4 months (has obtained WHO PQ)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443933"/>
                  </a:ext>
                </a:extLst>
              </a:tr>
              <a:tr h="2561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4.Marketing authorization validity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1087"/>
                  </a:ext>
                </a:extLst>
              </a:tr>
              <a:tr h="25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Initial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years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379411"/>
                  </a:ext>
                </a:extLst>
              </a:tr>
              <a:tr h="25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Renewable ?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108345"/>
                  </a:ext>
                </a:extLst>
              </a:tr>
              <a:tr h="2561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kern="10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5.Authorization of importation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8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15719"/>
                  </a:ext>
                </a:extLst>
              </a:tr>
              <a:tr h="488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Conformity assessment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fr-CH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Required</a:t>
                      </a:r>
                      <a:r>
                        <a:rPr lang="fr-CH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and must </a:t>
                      </a:r>
                      <a:r>
                        <a:rPr lang="fr-CH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submit</a:t>
                      </a:r>
                      <a:r>
                        <a:rPr lang="fr-CH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certificates</a:t>
                      </a:r>
                      <a:r>
                        <a:rPr lang="fr-CH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, test reports, </a:t>
                      </a:r>
                      <a:r>
                        <a:rPr lang="fr-CH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Declaration</a:t>
                      </a:r>
                      <a:r>
                        <a:rPr lang="fr-CH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CH" sz="14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Conformity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ISO 13485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421975"/>
                  </a:ext>
                </a:extLst>
              </a:tr>
              <a:tr h="618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Proof of pre-market approval or registration from an RRA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48386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Temporary import mechanism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unclear</a:t>
                      </a:r>
                      <a:endParaRPr lang="en-US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79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0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3F1B9-E74B-9992-7DCD-D8312F04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A487BB61-E476-715F-3575-8B75F0F46F30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7A55494-0568-5CF3-B93E-0AAC40164391}"/>
              </a:ext>
            </a:extLst>
          </p:cNvPr>
          <p:cNvSpPr txBox="1"/>
          <p:nvPr/>
        </p:nvSpPr>
        <p:spPr>
          <a:xfrm>
            <a:off x="246220" y="245694"/>
            <a:ext cx="90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Uptake into national policy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D6CF70E-275D-9E39-16AD-31087357E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31974"/>
              </p:ext>
            </p:extLst>
          </p:nvPr>
        </p:nvGraphicFramePr>
        <p:xfrm>
          <a:off x="540981" y="1483634"/>
          <a:ext cx="11110038" cy="4105530"/>
        </p:xfrm>
        <a:graphic>
          <a:graphicData uri="http://schemas.openxmlformats.org/drawingml/2006/table">
            <a:tbl>
              <a:tblPr firstRow="1" firstCol="1" bandRow="1"/>
              <a:tblGrid>
                <a:gridCol w="4141426">
                  <a:extLst>
                    <a:ext uri="{9D8B030D-6E8A-4147-A177-3AD203B41FA5}">
                      <a16:colId xmlns:a16="http://schemas.microsoft.com/office/drawing/2014/main" val="715680893"/>
                    </a:ext>
                  </a:extLst>
                </a:gridCol>
                <a:gridCol w="6968612">
                  <a:extLst>
                    <a:ext uri="{9D8B030D-6E8A-4147-A177-3AD203B41FA5}">
                      <a16:colId xmlns:a16="http://schemas.microsoft.com/office/drawing/2014/main" val="1290764672"/>
                    </a:ext>
                  </a:extLst>
                </a:gridCol>
              </a:tblGrid>
              <a:tr h="2561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5.Uptake in national policy</a:t>
                      </a:r>
                      <a:endParaRPr kumimoji="0" 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5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13523"/>
                  </a:ext>
                </a:extLst>
              </a:tr>
              <a:tr h="61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H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Local validation 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 – Committee of Experts (</a:t>
                      </a:r>
                      <a:r>
                        <a:rPr lang="en-US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CoE</a:t>
                      </a: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): This committee reviews the algorithms and tools for new diagnostics, engages end users, and ratifies the recommendations before they are approved at the TB health sector working group.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Kenya Medical Research Institute (KEMRI)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157273"/>
                  </a:ext>
                </a:extLst>
              </a:tr>
              <a:tr h="329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H" sz="1600" kern="10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Guiding</a:t>
                      </a:r>
                      <a:r>
                        <a:rPr lang="fr-CH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documents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Guidelines on Reliance Mechanisms for Marketing </a:t>
                      </a:r>
                      <a:r>
                        <a:rPr lang="en-US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Authorisation</a:t>
                      </a:r>
                      <a:r>
                        <a:rPr lang="en-US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of Health Products and Technologies in Kenya (January 2025)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77570"/>
                  </a:ext>
                </a:extLst>
              </a:tr>
              <a:tr h="7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H" sz="16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Key stakeholders</a:t>
                      </a:r>
                      <a:endParaRPr lang="en-US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Ministry of 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MoH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County 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Governments</a:t>
                      </a:r>
                      <a:endParaRPr lang="fr-CH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Committee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of Experts (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CoE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Donors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Implementing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Partners</a:t>
                      </a:r>
                      <a:endParaRPr lang="fr-CH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Regulatory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Agencies</a:t>
                      </a:r>
                      <a:endParaRPr lang="fr-CH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Medical</a:t>
                      </a:r>
                      <a:r>
                        <a:rPr lang="fr-CH" sz="1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CH" sz="16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Boards</a:t>
                      </a:r>
                      <a:endParaRPr lang="fr-CH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73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7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09BB7-46AB-388A-5A21-B17C6E88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Line">
            <a:extLst>
              <a:ext uri="{FF2B5EF4-FFF2-40B4-BE49-F238E27FC236}">
                <a16:creationId xmlns:a16="http://schemas.microsoft.com/office/drawing/2014/main" id="{768645F4-FFEA-7585-AAB5-0A9FBD9C203C}"/>
              </a:ext>
            </a:extLst>
          </p:cNvPr>
          <p:cNvSpPr/>
          <p:nvPr/>
        </p:nvSpPr>
        <p:spPr>
          <a:xfrm rot="5400000" flipH="1">
            <a:off x="6073141" y="-5160256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A0703D"/>
              </a:gs>
              <a:gs pos="0">
                <a:srgbClr val="E6B77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8A2416-2AC2-1507-C5AD-74580DE2F39D}"/>
              </a:ext>
            </a:extLst>
          </p:cNvPr>
          <p:cNvSpPr txBox="1"/>
          <p:nvPr/>
        </p:nvSpPr>
        <p:spPr>
          <a:xfrm>
            <a:off x="246220" y="245694"/>
            <a:ext cx="1149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Medium" panose="00000600000000000000" pitchFamily="2" charset="0"/>
                <a:cs typeface="Poppins Medium" panose="00000600000000000000" pitchFamily="2" charset="0"/>
              </a:rPr>
              <a:t>Barriers/enablers for regulatory approval and adoption into policy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FAD855F-DAFD-0EB2-9F12-3B4DBCB62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686070"/>
              </p:ext>
            </p:extLst>
          </p:nvPr>
        </p:nvGraphicFramePr>
        <p:xfrm>
          <a:off x="524691" y="1300023"/>
          <a:ext cx="11030670" cy="5234116"/>
        </p:xfrm>
        <a:graphic>
          <a:graphicData uri="http://schemas.openxmlformats.org/drawingml/2006/table">
            <a:tbl>
              <a:tblPr firstRow="1" firstCol="1" bandRow="1"/>
              <a:tblGrid>
                <a:gridCol w="5335843">
                  <a:extLst>
                    <a:ext uri="{9D8B030D-6E8A-4147-A177-3AD203B41FA5}">
                      <a16:colId xmlns:a16="http://schemas.microsoft.com/office/drawing/2014/main" val="1321750741"/>
                    </a:ext>
                  </a:extLst>
                </a:gridCol>
                <a:gridCol w="5694827">
                  <a:extLst>
                    <a:ext uri="{9D8B030D-6E8A-4147-A177-3AD203B41FA5}">
                      <a16:colId xmlns:a16="http://schemas.microsoft.com/office/drawing/2014/main" val="1918054535"/>
                    </a:ext>
                  </a:extLst>
                </a:gridCol>
              </a:tblGrid>
              <a:tr h="294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Regulatory approval &amp; adoption into policy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3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72829"/>
                  </a:ext>
                </a:extLst>
              </a:tr>
              <a:tr h="184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Enablers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 PQ not required for regulatory approval, although is an enabler for expedited review.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Completeness of documents submitted to PRIMS is an enabler for quicker processing.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Established processes post-regulatory approval for inclusion of tests in national policy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NTP already thinking about use of POC tests at primary care levels.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994969"/>
                  </a:ext>
                </a:extLst>
              </a:tr>
              <a:tr h="1847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Barriers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Post-market surveillance is required. It can be resource intensive and may pose additional challenges for manufacturers.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Capacity of PPB – have reported requiring more capacity building and skills on IVDs.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WHO PQ required for adoption into national policy.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C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buy-in to involving lay testers 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16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666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1428</Words>
  <Application>Microsoft Office PowerPoint</Application>
  <PresentationFormat>Grand écran</PresentationFormat>
  <Paragraphs>184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Poppins</vt:lpstr>
      <vt:lpstr>Poppins ExtraLight</vt:lpstr>
      <vt:lpstr>Poppins Light</vt:lpstr>
      <vt:lpstr>Poppins Medium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Marguerite Massinga Loembe</dc:creator>
  <cp:lastModifiedBy>Marguerite Massinga Loembé</cp:lastModifiedBy>
  <cp:revision>22</cp:revision>
  <dcterms:created xsi:type="dcterms:W3CDTF">2025-05-26T09:08:29Z</dcterms:created>
  <dcterms:modified xsi:type="dcterms:W3CDTF">2025-09-01T19:57:20Z</dcterms:modified>
</cp:coreProperties>
</file>